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31" r:id="rId1"/>
  </p:sldMasterIdLst>
  <p:notesMasterIdLst>
    <p:notesMasterId r:id="rId18"/>
  </p:notesMasterIdLst>
  <p:sldIdLst>
    <p:sldId id="256" r:id="rId2"/>
    <p:sldId id="27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71" r:id="rId11"/>
    <p:sldId id="273" r:id="rId12"/>
    <p:sldId id="265" r:id="rId13"/>
    <p:sldId id="266" r:id="rId14"/>
    <p:sldId id="267" r:id="rId15"/>
    <p:sldId id="268" r:id="rId16"/>
    <p:sldId id="264" r:id="rId17"/>
  </p:sldIdLst>
  <p:sldSz cx="14630400" cy="8229600"/>
  <p:notesSz cx="8229600" cy="146304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MuseoModerno Medium" panose="020B0604020202020204" charset="0"/>
      <p:regular r:id="rId25"/>
    </p:embeddedFont>
    <p:embeddedFont>
      <p:font typeface="Source Sans Pro" panose="020B0503030403020204" pitchFamily="34" charset="0"/>
      <p:regular r:id="rId26"/>
      <p:bold r:id="rId27"/>
      <p:italic r:id="rId28"/>
      <p:boldItalic r:id="rId2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C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6081" autoAdjust="0"/>
  </p:normalViewPr>
  <p:slideViewPr>
    <p:cSldViewPr snapToGrid="0" snapToObjects="1">
      <p:cViewPr varScale="1">
        <p:scale>
          <a:sx n="85" d="100"/>
          <a:sy n="85" d="100"/>
        </p:scale>
        <p:origin x="9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8T11:28:42.7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7715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86250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05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47E013-AB41-435B-907B-B0F7267F49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159D710-643D-427C-AD46-8029657D8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B047200-45B7-4920-8CC8-B5EF99B8F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FCC2A-0209-407F-B3D9-0840C384EB7C}" type="datetimeFigureOut">
              <a:rPr lang="es-ES" smtClean="0"/>
              <a:pPr/>
              <a:t>20/01/2025</a:t>
            </a:fld>
            <a:endParaRPr lang="es-E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633B46-F9A2-429A-827F-7AE7D6756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18AF494-DF8B-4549-8932-AAE287534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8C029-DB55-4711-BF78-58FBB075B157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714284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E60D01-69A0-4259-8BAF-EA73223F6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4374A37-5C53-4DDC-BEDC-93785C672A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6917B7-4EAD-4283-8D1D-A03FBB0B6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FCC2A-0209-407F-B3D9-0840C384EB7C}" type="datetimeFigureOut">
              <a:rPr lang="es-ES" smtClean="0"/>
              <a:pPr/>
              <a:t>20/01/2025</a:t>
            </a:fld>
            <a:endParaRPr lang="es-E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45F2716-1BBC-4798-ABE0-F200DF0E1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264E02-CBBA-462D-8502-422DD1702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8C029-DB55-4711-BF78-58FBB075B157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570983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85E8B5D-42C8-4D48-9D94-24EC934B7F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EF53F29-5532-4F7C-B7C2-EC2210257F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60CAAC-06F4-4EEE-B0D0-D04FB95F5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FCC2A-0209-407F-B3D9-0840C384EB7C}" type="datetimeFigureOut">
              <a:rPr lang="es-ES" smtClean="0"/>
              <a:pPr/>
              <a:t>20/01/2025</a:t>
            </a:fld>
            <a:endParaRPr lang="es-E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9B7029C-5196-408E-B68C-BAB590666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8E0AD8-FD00-4C70-9B1D-D40BF9674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8C029-DB55-4711-BF78-58FBB075B157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228462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18034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52228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5909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8010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98658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4882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95722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4607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D8DE73-C5A6-4F71-B28A-08BEC906F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FD24B7-172B-42EC-8BFD-C3BC5E017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0CA225-DF97-44AF-B1DB-ED54C515D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FCC2A-0209-407F-B3D9-0840C384EB7C}" type="datetimeFigureOut">
              <a:rPr lang="es-ES" smtClean="0"/>
              <a:pPr/>
              <a:t>20/01/2025</a:t>
            </a:fld>
            <a:endParaRPr lang="es-E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6ED56E-F6CA-4DAD-9CAE-ECC54D663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E77F46-7F7E-4356-ADE5-390988308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8C029-DB55-4711-BF78-58FBB075B157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2338133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73300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1441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B897B7-F43B-437B-B2B8-C10BB1FC1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9451CE7-07F4-46F7-A4B0-E392BF077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160B12-A9D2-4E20-9C72-60582F235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FCC2A-0209-407F-B3D9-0840C384EB7C}" type="datetimeFigureOut">
              <a:rPr lang="es-ES" smtClean="0"/>
              <a:pPr/>
              <a:t>20/01/2025</a:t>
            </a:fld>
            <a:endParaRPr lang="es-E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13A91B-4A3F-4FE3-B9B6-E6C6932C4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DCFF47-D37F-4958-937E-979761BB4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8C029-DB55-4711-BF78-58FBB075B157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828493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32CED9-D8B4-4ED4-BF66-C5866ECB5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B8F980-126F-438F-8C1C-194A164B2B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4D5367C-0682-411E-AB25-20B38E2698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85BF94D-B1E0-475B-AED2-7E8242B7B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FCC2A-0209-407F-B3D9-0840C384EB7C}" type="datetimeFigureOut">
              <a:rPr lang="es-ES" smtClean="0"/>
              <a:pPr/>
              <a:t>20/01/2025</a:t>
            </a:fld>
            <a:endParaRPr lang="es-E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D7C2AF4-4562-433B-A6D8-842C30F5D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69E009B-9A5D-4AFA-9296-614104A8B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8C029-DB55-4711-BF78-58FBB075B157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123872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CE358F-5D87-485F-BFC1-4362DD3B4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74E44CD-5321-452E-BA1C-7411AD6DF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2C55129-4FA9-42F5-9C70-BB8B34580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EC3254A-AB78-4B36-A922-62429DB574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411A153-6278-4B45-9E88-588BD91A57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E0DA67B-C41C-4282-9C05-F9D161A1B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FCC2A-0209-407F-B3D9-0840C384EB7C}" type="datetimeFigureOut">
              <a:rPr lang="es-ES" smtClean="0"/>
              <a:pPr/>
              <a:t>20/01/2025</a:t>
            </a:fld>
            <a:endParaRPr lang="es-E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A3CF3E4-ECB3-4F6F-8C5C-718C9A69A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3568DE2-F6E8-4E6F-B35F-642F1AEBD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8C029-DB55-4711-BF78-58FBB075B157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341031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9DCCE7-90CB-4488-9B05-B696C2AB3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60F1470-FD35-4A27-9E26-DFD810B7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FCC2A-0209-407F-B3D9-0840C384EB7C}" type="datetimeFigureOut">
              <a:rPr lang="es-ES" smtClean="0"/>
              <a:pPr/>
              <a:t>20/01/2025</a:t>
            </a:fld>
            <a:endParaRPr lang="es-E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1EAEFD6-66CD-4262-BC2E-8C09EFC84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7EDFAED-EE7D-4291-8B39-7F1903149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8C029-DB55-4711-BF78-58FBB075B157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983202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7C32EFD-8224-4085-B80D-0C163490D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FCC2A-0209-407F-B3D9-0840C384EB7C}" type="datetimeFigureOut">
              <a:rPr lang="es-ES" smtClean="0"/>
              <a:pPr/>
              <a:t>20/01/2025</a:t>
            </a:fld>
            <a:endParaRPr lang="es-E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CC82E55-8B9D-42D8-9351-13188F0D5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8EC9916-2DD9-412A-B059-B30BD8153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8C029-DB55-4711-BF78-58FBB075B157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240752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243D6F-D632-456A-ADE9-FCD8288F3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0D3B9A-02AE-4330-83CA-3EA887C92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AC47CE8-2404-4E73-8CF6-0B3099C4B6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D46852A-A652-47BC-9D6B-686079B22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FCC2A-0209-407F-B3D9-0840C384EB7C}" type="datetimeFigureOut">
              <a:rPr lang="es-ES" smtClean="0"/>
              <a:pPr/>
              <a:t>20/01/2025</a:t>
            </a:fld>
            <a:endParaRPr lang="es-E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25F5DD-D767-41EE-BA05-E55785720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1F94924-AAB0-4685-B517-7B011B2DD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8C029-DB55-4711-BF78-58FBB075B157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32528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2CD5A9-CD4E-4494-B735-E5DC3C948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2B3810E-A2A1-4F7A-AFA2-EE9A05CB29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528C18F-E4C1-4F32-89B5-864C12BCFC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6F95FE0-0EE6-44F2-9F37-FB252A3AF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FCC2A-0209-407F-B3D9-0840C384EB7C}" type="datetimeFigureOut">
              <a:rPr lang="es-ES" smtClean="0"/>
              <a:pPr/>
              <a:t>20/01/2025</a:t>
            </a:fld>
            <a:endParaRPr lang="es-E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6442F61-96FC-4405-B82B-1BEF07F8E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716E5A3-59E5-4854-90C8-F4E14ABE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8C029-DB55-4711-BF78-58FBB075B157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370620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6B6A0C-EAD7-41DB-BB75-C1AA9BA09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F345C7-B5C5-413B-A977-D80E4AE43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465270A-53BD-48A9-928A-98442AAEFF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FCC2A-0209-407F-B3D9-0840C384EB7C}" type="datetimeFigureOut">
              <a:rPr lang="es-ES" smtClean="0"/>
              <a:pPr/>
              <a:t>20/01/2025</a:t>
            </a:fld>
            <a:endParaRPr lang="es-E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99999C-6214-4BA8-A479-F071E96220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E2DEF33-D5E2-4DF5-921D-DE8706D91E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8C029-DB55-4711-BF78-58FBB075B157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5481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  <p:sldLayoutId id="2147483749" r:id="rId18"/>
    <p:sldLayoutId id="2147483750" r:id="rId19"/>
    <p:sldLayoutId id="2147483751" r:id="rId20"/>
    <p:sldLayoutId id="2147483752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06987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124E73"/>
                </a:solidFill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PsyNoteBot: Телеграм-бот для психоанализа</a:t>
            </a:r>
            <a:endParaRPr lang="en-US" sz="6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88180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PsyNoteBot - это инновационный Телеграм-бот для ведения заметок и анализа эмоций. Он помогает пользователям повысить осознанность и управлять эмоциональным состоянием.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 flipH="1">
            <a:off x="6280190" y="6375201"/>
            <a:ext cx="1268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Times New Roman" panose="02020603050405020304" pitchFamily="18" charset="0"/>
                <a:ea typeface="Source Sans Pro Medium" pitchFamily="34" charset="-122"/>
                <a:cs typeface="Times New Roman" panose="02020603050405020304" pitchFamily="18" charset="0"/>
              </a:rPr>
              <a:t>Y</a:t>
            </a:r>
            <a:endParaRPr lang="en-US" sz="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369265" y="6195926"/>
            <a:ext cx="598625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ru-RU" sz="2200" b="1" dirty="0">
                <a:solidFill>
                  <a:srgbClr val="2B4150"/>
                </a:solidFill>
                <a:latin typeface="Times New Roman" panose="02020603050405020304" pitchFamily="18" charset="0"/>
                <a:ea typeface="Source Sans Pro Bold" pitchFamily="34" charset="-122"/>
                <a:cs typeface="Times New Roman" panose="02020603050405020304" pitchFamily="18" charset="0"/>
              </a:rPr>
              <a:t>Выполнили студенты группы ИВТ – 463</a:t>
            </a:r>
            <a:r>
              <a:rPr lang="en-US" sz="2200" b="1" dirty="0">
                <a:solidFill>
                  <a:srgbClr val="2B4150"/>
                </a:solidFill>
                <a:latin typeface="Times New Roman" panose="02020603050405020304" pitchFamily="18" charset="0"/>
                <a:ea typeface="Source Sans Pro Bold" pitchFamily="34" charset="-122"/>
                <a:cs typeface="Times New Roman" panose="02020603050405020304" pitchFamily="18" charset="0"/>
              </a:rPr>
              <a:t>,</a:t>
            </a:r>
            <a:r>
              <a:rPr lang="ru-RU" sz="2200" b="1" dirty="0">
                <a:solidFill>
                  <a:srgbClr val="2B4150"/>
                </a:solidFill>
                <a:latin typeface="Times New Roman" panose="02020603050405020304" pitchFamily="18" charset="0"/>
                <a:ea typeface="Source Sans Pro Bold" pitchFamily="34" charset="-122"/>
                <a:cs typeface="Times New Roman" panose="02020603050405020304" pitchFamily="18" charset="0"/>
              </a:rPr>
              <a:t>465</a:t>
            </a:r>
          </a:p>
          <a:p>
            <a:pPr marL="0" indent="0" algn="r">
              <a:lnSpc>
                <a:spcPct val="150000"/>
              </a:lnSpc>
              <a:buNone/>
            </a:pPr>
            <a:r>
              <a:rPr lang="ru-RU" sz="1200" b="1" dirty="0" err="1">
                <a:solidFill>
                  <a:srgbClr val="2B4150"/>
                </a:solidFill>
                <a:latin typeface="Times New Roman" panose="02020603050405020304" pitchFamily="18" charset="0"/>
                <a:ea typeface="Source Sans Pro Bold" pitchFamily="34" charset="-122"/>
                <a:cs typeface="Times New Roman" panose="02020603050405020304" pitchFamily="18" charset="0"/>
              </a:rPr>
              <a:t>Ёкубжонов</a:t>
            </a:r>
            <a:r>
              <a:rPr lang="ru-RU" sz="1200" b="1" dirty="0">
                <a:solidFill>
                  <a:srgbClr val="2B4150"/>
                </a:solidFill>
                <a:latin typeface="Times New Roman" panose="02020603050405020304" pitchFamily="18" charset="0"/>
                <a:ea typeface="Source Sans Pro Bold" pitchFamily="34" charset="-122"/>
                <a:cs typeface="Times New Roman" panose="02020603050405020304" pitchFamily="18" charset="0"/>
              </a:rPr>
              <a:t> </a:t>
            </a:r>
            <a:r>
              <a:rPr lang="ru-RU" sz="1200" b="1" dirty="0" err="1">
                <a:solidFill>
                  <a:srgbClr val="2B4150"/>
                </a:solidFill>
                <a:latin typeface="Times New Roman" panose="02020603050405020304" pitchFamily="18" charset="0"/>
                <a:ea typeface="Source Sans Pro Bold" pitchFamily="34" charset="-122"/>
                <a:cs typeface="Times New Roman" panose="02020603050405020304" pitchFamily="18" charset="0"/>
              </a:rPr>
              <a:t>Орибжон</a:t>
            </a:r>
            <a:endParaRPr lang="ru-RU" sz="1200" b="1" dirty="0">
              <a:solidFill>
                <a:srgbClr val="2B4150"/>
              </a:solidFill>
              <a:latin typeface="Times New Roman" panose="02020603050405020304" pitchFamily="18" charset="0"/>
              <a:ea typeface="Source Sans Pro Bold" pitchFamily="34" charset="-122"/>
              <a:cs typeface="Times New Roman" panose="02020603050405020304" pitchFamily="18" charset="0"/>
            </a:endParaRPr>
          </a:p>
          <a:p>
            <a:pPr marL="0" indent="0" algn="r">
              <a:lnSpc>
                <a:spcPct val="150000"/>
              </a:lnSpc>
              <a:buNone/>
            </a:pPr>
            <a:r>
              <a:rPr lang="ru-RU" sz="1200" b="1" dirty="0" err="1">
                <a:solidFill>
                  <a:srgbClr val="2B4150"/>
                </a:solidFill>
                <a:latin typeface="Times New Roman" panose="02020603050405020304" pitchFamily="18" charset="0"/>
                <a:ea typeface="Source Sans Pro Bold" pitchFamily="34" charset="-122"/>
                <a:cs typeface="Times New Roman" panose="02020603050405020304" pitchFamily="18" charset="0"/>
              </a:rPr>
              <a:t>Маматкодиров</a:t>
            </a:r>
            <a:r>
              <a:rPr lang="ru-RU" sz="1200" b="1" dirty="0">
                <a:solidFill>
                  <a:srgbClr val="2B4150"/>
                </a:solidFill>
                <a:latin typeface="Times New Roman" panose="02020603050405020304" pitchFamily="18" charset="0"/>
                <a:ea typeface="Source Sans Pro Bold" pitchFamily="34" charset="-122"/>
                <a:cs typeface="Times New Roman" panose="02020603050405020304" pitchFamily="18" charset="0"/>
              </a:rPr>
              <a:t> </a:t>
            </a:r>
            <a:r>
              <a:rPr lang="ru-RU" sz="1200" b="1" dirty="0" err="1">
                <a:solidFill>
                  <a:srgbClr val="2B4150"/>
                </a:solidFill>
                <a:latin typeface="Times New Roman" panose="02020603050405020304" pitchFamily="18" charset="0"/>
                <a:ea typeface="Source Sans Pro Bold" pitchFamily="34" charset="-122"/>
                <a:cs typeface="Times New Roman" panose="02020603050405020304" pitchFamily="18" charset="0"/>
              </a:rPr>
              <a:t>Бахриддин</a:t>
            </a:r>
            <a:endParaRPr lang="ru-RU" sz="1200" b="1" dirty="0">
              <a:solidFill>
                <a:srgbClr val="2B4150"/>
              </a:solidFill>
              <a:latin typeface="Times New Roman" panose="02020603050405020304" pitchFamily="18" charset="0"/>
              <a:ea typeface="Source Sans Pro Bold" pitchFamily="34" charset="-122"/>
              <a:cs typeface="Times New Roman" panose="02020603050405020304" pitchFamily="18" charset="0"/>
            </a:endParaRPr>
          </a:p>
          <a:p>
            <a:pPr marL="0" indent="0" algn="r">
              <a:lnSpc>
                <a:spcPct val="150000"/>
              </a:lnSpc>
              <a:buNone/>
            </a:pPr>
            <a:r>
              <a:rPr lang="ru-RU" sz="1200" b="1" dirty="0">
                <a:solidFill>
                  <a:srgbClr val="2B4150"/>
                </a:solidFill>
                <a:latin typeface="Times New Roman" panose="02020603050405020304" pitchFamily="18" charset="0"/>
                <a:ea typeface="Source Sans Pro Bold" pitchFamily="34" charset="-122"/>
                <a:cs typeface="Times New Roman" panose="02020603050405020304" pitchFamily="18" charset="0"/>
              </a:rPr>
              <a:t>Мельников Владислав</a:t>
            </a:r>
          </a:p>
          <a:p>
            <a:pPr marL="0" indent="0" algn="r">
              <a:lnSpc>
                <a:spcPct val="150000"/>
              </a:lnSpc>
              <a:buNone/>
            </a:pPr>
            <a:r>
              <a:rPr lang="ru-RU" sz="1200" b="1" dirty="0">
                <a:solidFill>
                  <a:srgbClr val="2B4150"/>
                </a:solidFill>
                <a:latin typeface="Times New Roman" panose="02020603050405020304" pitchFamily="18" charset="0"/>
                <a:ea typeface="Source Sans Pro Bold" pitchFamily="34" charset="-122"/>
                <a:cs typeface="Times New Roman" panose="02020603050405020304" pitchFamily="18" charset="0"/>
              </a:rPr>
              <a:t>Воронков Илья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447770FB-5F7E-AB00-B99F-8CA5BE7EA6E9}"/>
                  </a:ext>
                </a:extLst>
              </p14:cNvPr>
              <p14:cNvContentPartPr/>
              <p14:nvPr/>
            </p14:nvContentPartPr>
            <p14:xfrm>
              <a:off x="10902830" y="6464330"/>
              <a:ext cx="360" cy="36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447770FB-5F7E-AB00-B99F-8CA5BE7EA6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96710" y="645821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2D1305C-62BE-44B6-B2C3-D7E1B1A151B3}"/>
              </a:ext>
            </a:extLst>
          </p:cNvPr>
          <p:cNvSpPr/>
          <p:nvPr/>
        </p:nvSpPr>
        <p:spPr>
          <a:xfrm>
            <a:off x="12885362" y="7747969"/>
            <a:ext cx="1682217" cy="396835"/>
          </a:xfrm>
          <a:prstGeom prst="rect">
            <a:avLst/>
          </a:prstGeom>
          <a:solidFill>
            <a:srgbClr val="FFFCF5"/>
          </a:solidFill>
          <a:ln>
            <a:solidFill>
              <a:srgbClr val="FFFC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613187"/>
            <a:ext cx="75564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ru-RU" sz="48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Интерфейс </a:t>
            </a:r>
            <a:r>
              <a:rPr lang="ru-RU" sz="4800" dirty="0" err="1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телграм</a:t>
            </a:r>
            <a:r>
              <a:rPr lang="ru-RU" sz="48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 бота</a:t>
            </a:r>
            <a:endParaRPr lang="en-US" sz="445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184582" y="175652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6359961" y="1841539"/>
            <a:ext cx="15954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870263" y="1756528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Задавать анонимный вопрос специалисту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870263" y="2681644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Описание услуг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030946" y="175510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9" name="Text 6"/>
          <p:cNvSpPr/>
          <p:nvPr/>
        </p:nvSpPr>
        <p:spPr>
          <a:xfrm>
            <a:off x="10191502" y="1843719"/>
            <a:ext cx="18919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891235" y="1753497"/>
            <a:ext cx="2835235" cy="711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1750" dirty="0">
                <a:solidFill>
                  <a:srgbClr val="2B4150"/>
                </a:solidFill>
              </a:rPr>
              <a:t>Задавать </a:t>
            </a:r>
            <a:r>
              <a:rPr lang="ru-RU" sz="1750" dirty="0" err="1">
                <a:solidFill>
                  <a:srgbClr val="2B4150"/>
                </a:solidFill>
              </a:rPr>
              <a:t>анониный</a:t>
            </a:r>
            <a:r>
              <a:rPr lang="ru-RU" sz="1750" dirty="0">
                <a:solidFill>
                  <a:srgbClr val="2B4150"/>
                </a:solidFill>
              </a:rPr>
              <a:t> </a:t>
            </a:r>
          </a:p>
          <a:p>
            <a:pPr marL="0" indent="0">
              <a:lnSpc>
                <a:spcPts val="2750"/>
              </a:lnSpc>
              <a:buNone/>
            </a:pPr>
            <a:r>
              <a:rPr lang="ru-RU" sz="1750" dirty="0">
                <a:solidFill>
                  <a:srgbClr val="2B4150"/>
                </a:solidFill>
              </a:rPr>
              <a:t>вопрос  для канала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891235" y="2743146"/>
            <a:ext cx="2718681" cy="510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Правила и условия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184582" y="274314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3" name="Text 10"/>
          <p:cNvSpPr/>
          <p:nvPr/>
        </p:nvSpPr>
        <p:spPr>
          <a:xfrm>
            <a:off x="6359961" y="2828158"/>
            <a:ext cx="19121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6870263" y="3944199"/>
            <a:ext cx="2927746" cy="5103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Контактные данные</a:t>
            </a:r>
            <a:endParaRPr lang="en-US" sz="1750" dirty="0"/>
          </a:p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870263" y="5185053"/>
            <a:ext cx="2927746" cy="5103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Помощь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0035639" y="274314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7" name="Text 14"/>
          <p:cNvSpPr/>
          <p:nvPr/>
        </p:nvSpPr>
        <p:spPr>
          <a:xfrm>
            <a:off x="10130552" y="2828158"/>
            <a:ext cx="21907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50"/>
              </a:lnSpc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0891234" y="3944199"/>
            <a:ext cx="2927747" cy="747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17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Политика обработки </a:t>
            </a:r>
          </a:p>
          <a:p>
            <a:pPr marL="0" indent="0">
              <a:lnSpc>
                <a:spcPts val="2750"/>
              </a:lnSpc>
              <a:buNone/>
            </a:pPr>
            <a:r>
              <a:rPr lang="ru-RU" sz="17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персональных данных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1045471" y="5165169"/>
            <a:ext cx="2831839" cy="5301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Обратная связь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750" dirty="0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1EEA3937-447B-4D3B-82CE-9C6EA6759DAE}"/>
              </a:ext>
            </a:extLst>
          </p:cNvPr>
          <p:cNvSpPr/>
          <p:nvPr/>
        </p:nvSpPr>
        <p:spPr>
          <a:xfrm>
            <a:off x="12885362" y="7747969"/>
            <a:ext cx="1682217" cy="396835"/>
          </a:xfrm>
          <a:prstGeom prst="rect">
            <a:avLst/>
          </a:prstGeom>
          <a:solidFill>
            <a:srgbClr val="FFFCF5"/>
          </a:solidFill>
          <a:ln>
            <a:solidFill>
              <a:srgbClr val="FFFC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CFE50DC-7B43-4E64-9287-85013ED74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4991548" cy="8229599"/>
          </a:xfrm>
          <a:prstGeom prst="rect">
            <a:avLst/>
          </a:prstGeom>
        </p:spPr>
      </p:pic>
      <p:sp>
        <p:nvSpPr>
          <p:cNvPr id="25" name="Shape 9">
            <a:extLst>
              <a:ext uri="{FF2B5EF4-FFF2-40B4-BE49-F238E27FC236}">
                <a16:creationId xmlns:a16="http://schemas.microsoft.com/office/drawing/2014/main" id="{943BEB74-AEB6-4D02-8403-FA68D9A2BD08}"/>
              </a:ext>
            </a:extLst>
          </p:cNvPr>
          <p:cNvSpPr/>
          <p:nvPr/>
        </p:nvSpPr>
        <p:spPr>
          <a:xfrm>
            <a:off x="6184582" y="394419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26" name="Text 10">
            <a:extLst>
              <a:ext uri="{FF2B5EF4-FFF2-40B4-BE49-F238E27FC236}">
                <a16:creationId xmlns:a16="http://schemas.microsoft.com/office/drawing/2014/main" id="{0DC14F2B-AE8F-4686-B3CD-EFB8F81B5379}"/>
              </a:ext>
            </a:extLst>
          </p:cNvPr>
          <p:cNvSpPr/>
          <p:nvPr/>
        </p:nvSpPr>
        <p:spPr>
          <a:xfrm>
            <a:off x="6355863" y="4029209"/>
            <a:ext cx="19121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ru-RU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5</a:t>
            </a:r>
            <a:endParaRPr lang="en-US" sz="2650" dirty="0"/>
          </a:p>
        </p:txBody>
      </p:sp>
      <p:sp>
        <p:nvSpPr>
          <p:cNvPr id="27" name="Shape 13">
            <a:extLst>
              <a:ext uri="{FF2B5EF4-FFF2-40B4-BE49-F238E27FC236}">
                <a16:creationId xmlns:a16="http://schemas.microsoft.com/office/drawing/2014/main" id="{B755CA11-4D3A-430A-8626-CEBCBD699EBC}"/>
              </a:ext>
            </a:extLst>
          </p:cNvPr>
          <p:cNvSpPr/>
          <p:nvPr/>
        </p:nvSpPr>
        <p:spPr>
          <a:xfrm>
            <a:off x="10038671" y="394290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28" name="Shape 13">
            <a:extLst>
              <a:ext uri="{FF2B5EF4-FFF2-40B4-BE49-F238E27FC236}">
                <a16:creationId xmlns:a16="http://schemas.microsoft.com/office/drawing/2014/main" id="{0E4BA100-9ABA-4A98-A8FF-8B7C355EE6CD}"/>
              </a:ext>
            </a:extLst>
          </p:cNvPr>
          <p:cNvSpPr/>
          <p:nvPr/>
        </p:nvSpPr>
        <p:spPr>
          <a:xfrm>
            <a:off x="6184582" y="51850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29" name="Shape 13">
            <a:extLst>
              <a:ext uri="{FF2B5EF4-FFF2-40B4-BE49-F238E27FC236}">
                <a16:creationId xmlns:a16="http://schemas.microsoft.com/office/drawing/2014/main" id="{015EAED9-3C7F-42B3-86F2-539209B4CFFE}"/>
              </a:ext>
            </a:extLst>
          </p:cNvPr>
          <p:cNvSpPr/>
          <p:nvPr/>
        </p:nvSpPr>
        <p:spPr>
          <a:xfrm>
            <a:off x="10030946" y="51651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32" name="Text 14">
            <a:extLst>
              <a:ext uri="{FF2B5EF4-FFF2-40B4-BE49-F238E27FC236}">
                <a16:creationId xmlns:a16="http://schemas.microsoft.com/office/drawing/2014/main" id="{4B8DD76D-4DE9-4767-83E8-9F8B56152904}"/>
              </a:ext>
            </a:extLst>
          </p:cNvPr>
          <p:cNvSpPr/>
          <p:nvPr/>
        </p:nvSpPr>
        <p:spPr>
          <a:xfrm>
            <a:off x="10135021" y="4027916"/>
            <a:ext cx="21907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50"/>
              </a:lnSpc>
            </a:pPr>
            <a:r>
              <a:rPr lang="ru-RU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6</a:t>
            </a:r>
            <a:endParaRPr lang="en-US" sz="2650" dirty="0"/>
          </a:p>
        </p:txBody>
      </p:sp>
      <p:sp>
        <p:nvSpPr>
          <p:cNvPr id="34" name="Text 14">
            <a:extLst>
              <a:ext uri="{FF2B5EF4-FFF2-40B4-BE49-F238E27FC236}">
                <a16:creationId xmlns:a16="http://schemas.microsoft.com/office/drawing/2014/main" id="{B8FE3A2B-2B0B-47F0-A585-1F1991A87FDC}"/>
              </a:ext>
            </a:extLst>
          </p:cNvPr>
          <p:cNvSpPr/>
          <p:nvPr/>
        </p:nvSpPr>
        <p:spPr>
          <a:xfrm>
            <a:off x="6341932" y="5250179"/>
            <a:ext cx="21907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50"/>
              </a:lnSpc>
            </a:pPr>
            <a:r>
              <a:rPr lang="ru-RU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7</a:t>
            </a:r>
            <a:endParaRPr lang="en-US" sz="2650" dirty="0"/>
          </a:p>
        </p:txBody>
      </p:sp>
      <p:sp>
        <p:nvSpPr>
          <p:cNvPr id="37" name="Text 14">
            <a:extLst>
              <a:ext uri="{FF2B5EF4-FFF2-40B4-BE49-F238E27FC236}">
                <a16:creationId xmlns:a16="http://schemas.microsoft.com/office/drawing/2014/main" id="{9C842B19-637F-41BB-AEED-2B242DCA11E7}"/>
              </a:ext>
            </a:extLst>
          </p:cNvPr>
          <p:cNvSpPr/>
          <p:nvPr/>
        </p:nvSpPr>
        <p:spPr>
          <a:xfrm>
            <a:off x="10184284" y="5270063"/>
            <a:ext cx="21907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50"/>
              </a:lnSpc>
            </a:pPr>
            <a:r>
              <a:rPr lang="ru-RU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8</a:t>
            </a:r>
            <a:endParaRPr lang="en-US" sz="2650" dirty="0"/>
          </a:p>
        </p:txBody>
      </p:sp>
    </p:spTree>
    <p:extLst>
      <p:ext uri="{BB962C8B-B14F-4D97-AF65-F5344CB8AC3E}">
        <p14:creationId xmlns:p14="http://schemas.microsoft.com/office/powerpoint/2010/main" val="3402917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921018-3429-4DFD-8A6C-4E011C4B5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54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Запись на приём индивидуальной встречи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229F499-AF8D-49FE-B784-4BCF51EB3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15613" y="2190750"/>
            <a:ext cx="3076687" cy="5221288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74DE23-7864-4038-A370-879C3E043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917" y="2190750"/>
            <a:ext cx="3506992" cy="522128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D58510-D8B5-45A4-BCF4-AA75162F8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0526" y="2190750"/>
            <a:ext cx="3364363" cy="522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59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0899AD-4E14-2774-D2BC-7024FC10B8F7}"/>
              </a:ext>
            </a:extLst>
          </p:cNvPr>
          <p:cNvSpPr txBox="1"/>
          <p:nvPr/>
        </p:nvSpPr>
        <p:spPr>
          <a:xfrm>
            <a:off x="659459" y="1089184"/>
            <a:ext cx="10941139" cy="7140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1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logging</a:t>
            </a:r>
            <a:endParaRPr lang="en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" sz="11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telegram </a:t>
            </a:r>
            <a:r>
              <a:rPr lang="en" sz="11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Update</a:t>
            </a:r>
          </a:p>
          <a:p>
            <a:r>
              <a:rPr lang="en" sz="11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telegram.ext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sz="11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Updater, </a:t>
            </a:r>
            <a:r>
              <a:rPr lang="e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CommandHandler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MessageHandler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Filters, </a:t>
            </a:r>
            <a:r>
              <a:rPr lang="e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CallbackContext</a:t>
            </a:r>
            <a:endParaRPr lang="en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b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ru-RU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Включаем логирование</a:t>
            </a:r>
            <a:endParaRPr lang="ru-RU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" sz="11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logging</a:t>
            </a:r>
            <a:r>
              <a:rPr lang="e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basicConfig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format</a:t>
            </a:r>
            <a:r>
              <a:rPr lang="en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%(</a:t>
            </a:r>
            <a:r>
              <a:rPr lang="en" sz="11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asctime</a:t>
            </a:r>
            <a:r>
              <a:rPr lang="en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)s</a:t>
            </a:r>
            <a:r>
              <a:rPr lang="e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- </a:t>
            </a:r>
            <a:r>
              <a:rPr lang="en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%(name)s</a:t>
            </a:r>
            <a:r>
              <a:rPr lang="e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- </a:t>
            </a:r>
            <a:r>
              <a:rPr lang="en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%(</a:t>
            </a:r>
            <a:r>
              <a:rPr lang="en" sz="11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levelname</a:t>
            </a:r>
            <a:r>
              <a:rPr lang="en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)s</a:t>
            </a:r>
            <a:r>
              <a:rPr lang="e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- </a:t>
            </a:r>
            <a:r>
              <a:rPr lang="en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%(message)s</a:t>
            </a:r>
            <a:r>
              <a:rPr lang="e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level</a:t>
            </a:r>
            <a:r>
              <a:rPr lang="en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sz="11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logging</a:t>
            </a:r>
            <a:r>
              <a:rPr lang="e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INFO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ru-RU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Определяем команды</a:t>
            </a:r>
            <a:endParaRPr lang="ru-RU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sz="11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start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update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Update, </a:t>
            </a:r>
            <a:r>
              <a:rPr lang="en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context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CallbackContext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-&gt; </a:t>
            </a:r>
            <a:r>
              <a:rPr lang="en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None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update</a:t>
            </a:r>
            <a:r>
              <a:rPr lang="e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.message.reply_text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ru-RU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Добро пожаловать в </a:t>
            </a:r>
            <a:r>
              <a:rPr lang="en" sz="11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PsyNoteBot</a:t>
            </a:r>
            <a:r>
              <a:rPr lang="e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! </a:t>
            </a:r>
            <a:r>
              <a:rPr lang="ru-RU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Как я могу помочь вам?'</a:t>
            </a:r>
            <a:r>
              <a:rPr lang="ru-RU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ru-RU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help_command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update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Update, </a:t>
            </a:r>
            <a:r>
              <a:rPr lang="en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context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CallbackContext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-&gt; </a:t>
            </a:r>
            <a:r>
              <a:rPr lang="en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None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update</a:t>
            </a:r>
            <a:r>
              <a:rPr lang="e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.message.reply_text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ru-RU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Вы можете задать мне вопросы о психоанализе или поделиться своими переживаниями.'</a:t>
            </a:r>
            <a:r>
              <a:rPr lang="ru-RU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ru-RU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analyze_message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update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Update, </a:t>
            </a:r>
            <a:r>
              <a:rPr lang="en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context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CallbackContext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-&gt; </a:t>
            </a:r>
            <a:r>
              <a:rPr lang="en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None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user_message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update</a:t>
            </a:r>
            <a:r>
              <a:rPr lang="e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.message.text</a:t>
            </a:r>
            <a:endParaRPr lang="en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ru-RU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Здесь можно добавить логику анализа сообщения</a:t>
            </a:r>
            <a:endParaRPr lang="ru-RU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response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ru-RU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Спасибо за ваше сообщение. Я подумаю над этим."</a:t>
            </a:r>
            <a:endParaRPr lang="ru-RU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update</a:t>
            </a:r>
            <a:r>
              <a:rPr lang="e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.message.reply_text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response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sz="11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 -&gt; </a:t>
            </a:r>
            <a:r>
              <a:rPr lang="en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None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ru-RU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Вставьте сюда ваш токен</a:t>
            </a:r>
            <a:endParaRPr lang="ru-RU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" sz="11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TOKEN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'YOUR_TELEGRAM_BOT_TOKEN'</a:t>
            </a:r>
            <a:endParaRPr lang="en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updater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Updater(</a:t>
            </a:r>
            <a:r>
              <a:rPr lang="en" sz="11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TOKEN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dispatcher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updater</a:t>
            </a:r>
            <a:r>
              <a:rPr lang="e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.dispatcher</a:t>
            </a:r>
            <a:endParaRPr lang="en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b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ru-RU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Обработчики команд</a:t>
            </a:r>
            <a:endParaRPr lang="ru-RU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dispatcher</a:t>
            </a:r>
            <a:r>
              <a:rPr lang="e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.add_handler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CommandHandler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"start"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sz="11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start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))</a:t>
            </a:r>
          </a:p>
          <a:p>
            <a:r>
              <a:rPr lang="en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dispatcher</a:t>
            </a:r>
            <a:r>
              <a:rPr lang="e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.add_handler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CommandHandler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"help"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help_command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))</a:t>
            </a:r>
          </a:p>
          <a:p>
            <a:b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ru-RU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Обработчик текстовых сообщений</a:t>
            </a:r>
            <a:endParaRPr lang="ru-RU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dispatcher</a:t>
            </a:r>
            <a:r>
              <a:rPr lang="e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.add_handler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MessageHandler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Filters.text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~</a:t>
            </a:r>
            <a:r>
              <a:rPr lang="e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Filters.command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analyze_message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))</a:t>
            </a:r>
          </a:p>
          <a:p>
            <a:b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ru-RU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Запуск бота</a:t>
            </a:r>
            <a:endParaRPr lang="ru-RU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updater</a:t>
            </a:r>
            <a:r>
              <a:rPr lang="e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.start_polling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updater</a:t>
            </a:r>
            <a:r>
              <a:rPr lang="e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.idle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b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" sz="11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__name__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'__main__'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sz="11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endParaRPr lang="ru-RU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ECF74-E365-188F-E6F0-E3A41A5EE2CE}"/>
              </a:ext>
            </a:extLst>
          </p:cNvPr>
          <p:cNvSpPr txBox="1"/>
          <p:nvPr/>
        </p:nvSpPr>
        <p:spPr>
          <a:xfrm>
            <a:off x="659459" y="464023"/>
            <a:ext cx="2674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PsyNoteBot</a:t>
            </a:r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897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8ECF74-E365-188F-E6F0-E3A41A5EE2CE}"/>
              </a:ext>
            </a:extLst>
          </p:cNvPr>
          <p:cNvSpPr txBox="1"/>
          <p:nvPr/>
        </p:nvSpPr>
        <p:spPr>
          <a:xfrm>
            <a:off x="617444" y="457287"/>
            <a:ext cx="4687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Интеграция базы данных с </a:t>
            </a:r>
            <a:r>
              <a:rPr lang="e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Telegram-</a:t>
            </a:r>
            <a:r>
              <a:rPr lang="ru-RU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ботом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1B5B9B-D994-D086-C00C-385AAD120784}"/>
              </a:ext>
            </a:extLst>
          </p:cNvPr>
          <p:cNvSpPr txBox="1"/>
          <p:nvPr/>
        </p:nvSpPr>
        <p:spPr>
          <a:xfrm>
            <a:off x="617444" y="942706"/>
            <a:ext cx="8666329" cy="6694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1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logging</a:t>
            </a:r>
            <a:endParaRPr lang="en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" sz="11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sqlite3</a:t>
            </a:r>
            <a:endParaRPr lang="en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" sz="11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telegram </a:t>
            </a:r>
            <a:r>
              <a:rPr lang="en" sz="11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Update</a:t>
            </a:r>
          </a:p>
          <a:p>
            <a:r>
              <a:rPr lang="en" sz="11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telegram.ext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sz="11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Updater, </a:t>
            </a:r>
            <a:r>
              <a:rPr lang="e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CommandHandler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MessageHandler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Filters, </a:t>
            </a:r>
            <a:r>
              <a:rPr lang="e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CallbackContext</a:t>
            </a:r>
            <a:endParaRPr lang="en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" sz="11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database </a:t>
            </a:r>
            <a:r>
              <a:rPr lang="en" sz="11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create_connection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create_table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add_user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add_message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get_user</a:t>
            </a:r>
            <a:endParaRPr lang="en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b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ru-RU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Включаем логирование</a:t>
            </a:r>
            <a:endParaRPr lang="ru-RU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" sz="11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logging</a:t>
            </a:r>
            <a:r>
              <a:rPr lang="e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basicConfig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format</a:t>
            </a:r>
            <a:r>
              <a:rPr lang="en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%(</a:t>
            </a:r>
            <a:r>
              <a:rPr lang="en" sz="11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asctime</a:t>
            </a:r>
            <a:r>
              <a:rPr lang="en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)s</a:t>
            </a:r>
            <a:r>
              <a:rPr lang="e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- </a:t>
            </a:r>
            <a:r>
              <a:rPr lang="en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%(name)s</a:t>
            </a:r>
            <a:r>
              <a:rPr lang="e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- </a:t>
            </a:r>
            <a:r>
              <a:rPr lang="en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%(</a:t>
            </a:r>
            <a:r>
              <a:rPr lang="en" sz="11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levelname</a:t>
            </a:r>
            <a:r>
              <a:rPr lang="en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)s</a:t>
            </a:r>
            <a:r>
              <a:rPr lang="e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- </a:t>
            </a:r>
            <a:r>
              <a:rPr lang="en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%(message)s</a:t>
            </a:r>
            <a:r>
              <a:rPr lang="e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level</a:t>
            </a:r>
            <a:r>
              <a:rPr lang="en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sz="11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logging</a:t>
            </a:r>
            <a:r>
              <a:rPr lang="e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INFO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ru-RU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Создаем соединение с базой данных</a:t>
            </a:r>
            <a:endParaRPr lang="ru-RU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" sz="11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DATABASE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" sz="11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psynotebot.db</a:t>
            </a:r>
            <a:r>
              <a:rPr lang="e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endParaRPr lang="en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conn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create_connection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sz="11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DATABASE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create_table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conn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sz="11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start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update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Update, </a:t>
            </a:r>
            <a:r>
              <a:rPr lang="en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context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CallbackContext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-&gt; </a:t>
            </a:r>
            <a:r>
              <a:rPr lang="en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None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user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update</a:t>
            </a:r>
            <a:r>
              <a:rPr lang="e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.message.from_user</a:t>
            </a:r>
            <a:endParaRPr lang="en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ru-RU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Проверяем, есть ли пользователь в базе данных</a:t>
            </a:r>
            <a:endParaRPr lang="ru-RU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existing_user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get_user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conn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user</a:t>
            </a:r>
            <a:r>
              <a:rPr lang="e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.id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sz="11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existing_user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add_user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conn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user</a:t>
            </a:r>
            <a:r>
              <a:rPr lang="e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.id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user</a:t>
            </a:r>
            <a:r>
              <a:rPr lang="e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.username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update</a:t>
            </a:r>
            <a:r>
              <a:rPr lang="e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.message.reply_text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ru-RU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Добро пожаловать в </a:t>
            </a:r>
            <a:r>
              <a:rPr lang="en" sz="11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PsyNoteBot</a:t>
            </a:r>
            <a:r>
              <a:rPr lang="e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! </a:t>
            </a:r>
            <a:r>
              <a:rPr lang="ru-RU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Как я могу помочь вам?'</a:t>
            </a:r>
            <a:r>
              <a:rPr lang="ru-RU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ru-RU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help_command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update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Update, </a:t>
            </a:r>
            <a:r>
              <a:rPr lang="en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context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CallbackContext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-&gt; </a:t>
            </a:r>
            <a:r>
              <a:rPr lang="en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None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update</a:t>
            </a:r>
            <a:r>
              <a:rPr lang="e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.message.reply_text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ru-RU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Вы можете задать мне вопросы о психоанализе или поделиться своими переживаниями.'</a:t>
            </a:r>
            <a:r>
              <a:rPr lang="ru-RU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ru-RU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analyze_message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update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Update, </a:t>
            </a:r>
            <a:r>
              <a:rPr lang="en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context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CallbackContext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-&gt; </a:t>
            </a:r>
            <a:r>
              <a:rPr lang="en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None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user_message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update</a:t>
            </a:r>
            <a:r>
              <a:rPr lang="e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.message.text</a:t>
            </a:r>
            <a:endParaRPr lang="en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user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update</a:t>
            </a:r>
            <a:r>
              <a:rPr lang="e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.message.from_user</a:t>
            </a:r>
            <a:endParaRPr lang="en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ru-RU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Сохраняем сообщение в базе данных</a:t>
            </a:r>
            <a:endParaRPr lang="ru-RU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user_record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get_user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conn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user</a:t>
            </a:r>
            <a:r>
              <a:rPr lang="e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.id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sz="11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user_record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add_message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conn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user_record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" sz="11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], </a:t>
            </a:r>
            <a:r>
              <a:rPr lang="en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user_message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en" sz="1100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user_record</a:t>
            </a:r>
            <a:r>
              <a:rPr lang="en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[0] - </a:t>
            </a:r>
            <a:r>
              <a:rPr lang="ru-RU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это </a:t>
            </a:r>
            <a:r>
              <a:rPr lang="en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id </a:t>
            </a:r>
            <a:r>
              <a:rPr lang="ru-RU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пользователя</a:t>
            </a:r>
            <a:endParaRPr lang="ru-RU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response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ru-RU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Спасибо за ваше сообщение. Я подумаю над этим."</a:t>
            </a:r>
            <a:endParaRPr lang="ru-RU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update</a:t>
            </a:r>
            <a:r>
              <a:rPr lang="e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.message.reply_text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response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sz="11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 -&gt; </a:t>
            </a:r>
            <a:r>
              <a:rPr lang="en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None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sz="11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TOKEN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'YOUR_TELEGRAM_BOT_TOKEN</a:t>
            </a:r>
            <a:endParaRPr lang="en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351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0899AD-4E14-2774-D2BC-7024FC10B8F7}"/>
              </a:ext>
            </a:extLst>
          </p:cNvPr>
          <p:cNvSpPr txBox="1"/>
          <p:nvPr/>
        </p:nvSpPr>
        <p:spPr>
          <a:xfrm>
            <a:off x="3280062" y="306065"/>
            <a:ext cx="5168133" cy="7617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200" b="0" dirty="0">
                <a:solidFill>
                  <a:srgbClr val="C586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" sz="12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200" b="0" dirty="0">
                <a:solidFill>
                  <a:srgbClr val="4EC9B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sqlite3</a:t>
            </a:r>
            <a:endParaRPr lang="en" sz="1200" b="0" dirty="0">
              <a:solidFill>
                <a:srgbClr val="CCCCCC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" sz="12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sz="1200" b="0" dirty="0">
                <a:solidFill>
                  <a:srgbClr val="569CD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" sz="12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200" b="0" dirty="0" err="1">
                <a:solidFill>
                  <a:srgbClr val="DCDCA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create_connection</a:t>
            </a:r>
            <a:r>
              <a:rPr lang="en" sz="12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sz="1200" b="0" dirty="0" err="1">
                <a:solidFill>
                  <a:srgbClr val="9CDCF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db_file</a:t>
            </a:r>
            <a:r>
              <a:rPr lang="en" sz="12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r>
              <a:rPr lang="en" sz="1200" b="0" dirty="0">
                <a:solidFill>
                  <a:srgbClr val="CE917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"""</a:t>
            </a:r>
            <a:r>
              <a:rPr lang="ru-RU" sz="1200" b="0" dirty="0">
                <a:solidFill>
                  <a:srgbClr val="CE917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соединения с базой данных </a:t>
            </a:r>
            <a:r>
              <a:rPr lang="en" sz="1200" b="0" dirty="0">
                <a:solidFill>
                  <a:srgbClr val="CE917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SQLite."""</a:t>
            </a:r>
            <a:endParaRPr lang="en" sz="1200" b="0" dirty="0">
              <a:solidFill>
                <a:srgbClr val="CCCCCC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sz="1200" b="0" dirty="0">
                <a:solidFill>
                  <a:srgbClr val="9CDCF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conn</a:t>
            </a:r>
            <a:r>
              <a:rPr lang="en" sz="12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200" b="0" dirty="0">
                <a:solidFill>
                  <a:srgbClr val="D4D4D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sz="12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200" b="0" dirty="0">
                <a:solidFill>
                  <a:srgbClr val="4EC9B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sqlite3</a:t>
            </a:r>
            <a:r>
              <a:rPr lang="en" sz="12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" sz="1200" b="0" dirty="0">
                <a:solidFill>
                  <a:srgbClr val="DCDCA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connect</a:t>
            </a:r>
            <a:r>
              <a:rPr lang="en" sz="12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sz="1200" b="0" dirty="0" err="1">
                <a:solidFill>
                  <a:srgbClr val="9CDCF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db_file</a:t>
            </a:r>
            <a:r>
              <a:rPr lang="en" sz="12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sz="1200" b="0" dirty="0">
                <a:solidFill>
                  <a:srgbClr val="C586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" sz="12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200" b="0" dirty="0">
                <a:solidFill>
                  <a:srgbClr val="9CDCF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conn</a:t>
            </a:r>
            <a:endParaRPr lang="en" sz="1200" b="0" dirty="0">
              <a:solidFill>
                <a:srgbClr val="CCCCCC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" sz="12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sz="1200" b="0" dirty="0">
                <a:solidFill>
                  <a:srgbClr val="569CD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" sz="12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200" b="0" dirty="0" err="1">
                <a:solidFill>
                  <a:srgbClr val="DCDCA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create_table</a:t>
            </a:r>
            <a:r>
              <a:rPr lang="en" sz="12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sz="1200" b="0" dirty="0">
                <a:solidFill>
                  <a:srgbClr val="9CDCF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conn</a:t>
            </a:r>
            <a:r>
              <a:rPr lang="en" sz="12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r>
              <a:rPr lang="en" sz="1200" b="0" dirty="0">
                <a:solidFill>
                  <a:srgbClr val="CE917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"""</a:t>
            </a:r>
            <a:r>
              <a:rPr lang="ru-RU" sz="1200" b="0" dirty="0">
                <a:solidFill>
                  <a:srgbClr val="CE917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таблицы для хранения сообщений и пользователей."""</a:t>
            </a:r>
            <a:endParaRPr lang="ru-RU" sz="1200" b="0" dirty="0">
              <a:solidFill>
                <a:srgbClr val="CCCCCC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sz="1200" b="0" dirty="0" err="1">
                <a:solidFill>
                  <a:srgbClr val="9CDCF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sql_create_users_table</a:t>
            </a:r>
            <a:r>
              <a:rPr lang="en" sz="12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200" b="0" dirty="0">
                <a:solidFill>
                  <a:srgbClr val="D4D4D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sz="12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200" b="0" dirty="0">
                <a:solidFill>
                  <a:srgbClr val="CE917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""" CREATE TABLE IF NOT EXISTS users (</a:t>
            </a:r>
            <a:endParaRPr lang="en" sz="1200" b="0" dirty="0">
              <a:solidFill>
                <a:srgbClr val="CCCCCC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sz="1200" b="0" dirty="0">
                <a:solidFill>
                  <a:srgbClr val="CE917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 INTEGER PRIMARY KEY AUTOINCREMENT,</a:t>
            </a:r>
            <a:endParaRPr lang="en" sz="1200" b="0" dirty="0">
              <a:solidFill>
                <a:srgbClr val="CCCCCC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sz="1200" b="0" dirty="0" err="1">
                <a:solidFill>
                  <a:srgbClr val="CE917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telegram_id</a:t>
            </a:r>
            <a:r>
              <a:rPr lang="en" sz="1200" b="0" dirty="0">
                <a:solidFill>
                  <a:srgbClr val="CE917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INTEGER NOT NULL,</a:t>
            </a:r>
            <a:endParaRPr lang="en" sz="1200" b="0" dirty="0">
              <a:solidFill>
                <a:srgbClr val="CCCCCC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sz="1200" b="0" dirty="0">
                <a:solidFill>
                  <a:srgbClr val="CE917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username TEXT,</a:t>
            </a:r>
            <a:endParaRPr lang="en" sz="1200" b="0" dirty="0">
              <a:solidFill>
                <a:srgbClr val="CCCCCC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sz="1200" b="0" dirty="0" err="1">
                <a:solidFill>
                  <a:srgbClr val="CE917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created_at</a:t>
            </a:r>
            <a:r>
              <a:rPr lang="en" sz="1200" b="0" dirty="0">
                <a:solidFill>
                  <a:srgbClr val="CE917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TIMESTAMP DEFAULT CURRENT_TIMESTAMP</a:t>
            </a:r>
            <a:endParaRPr lang="en" sz="1200" b="0" dirty="0">
              <a:solidFill>
                <a:srgbClr val="CCCCCC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sz="1200" b="0" dirty="0">
                <a:solidFill>
                  <a:srgbClr val="CE917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); """</a:t>
            </a:r>
            <a:endParaRPr lang="en" sz="1200" b="0" dirty="0">
              <a:solidFill>
                <a:srgbClr val="CCCCCC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" sz="12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sz="1200" b="0" dirty="0" err="1">
                <a:solidFill>
                  <a:srgbClr val="9CDCF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sql_create_messages_table</a:t>
            </a:r>
            <a:r>
              <a:rPr lang="en" sz="12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200" b="0" dirty="0">
                <a:solidFill>
                  <a:srgbClr val="D4D4D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sz="12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200" b="0" dirty="0">
                <a:solidFill>
                  <a:srgbClr val="CE917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""" CREATE TABLE IF NOT EXISTS messages (</a:t>
            </a:r>
            <a:endParaRPr lang="en" sz="1200" b="0" dirty="0">
              <a:solidFill>
                <a:srgbClr val="CCCCCC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sz="1200" b="0" dirty="0">
                <a:solidFill>
                  <a:srgbClr val="CE917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 INTEGER PRIMARY KEY AUTOINCREMENT,</a:t>
            </a:r>
            <a:endParaRPr lang="en" sz="1200" b="0" dirty="0">
              <a:solidFill>
                <a:srgbClr val="CCCCCC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sz="1200" b="0" dirty="0" err="1">
                <a:solidFill>
                  <a:srgbClr val="CE917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user_id</a:t>
            </a:r>
            <a:r>
              <a:rPr lang="en" sz="1200" b="0" dirty="0">
                <a:solidFill>
                  <a:srgbClr val="CE917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INTEGER NOT NULL,</a:t>
            </a:r>
            <a:endParaRPr lang="en" sz="1200" b="0" dirty="0">
              <a:solidFill>
                <a:srgbClr val="CCCCCC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sz="1200" b="0" dirty="0">
                <a:solidFill>
                  <a:srgbClr val="CE917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message TEXT NOT NULL,</a:t>
            </a:r>
            <a:endParaRPr lang="en" sz="1200" b="0" dirty="0">
              <a:solidFill>
                <a:srgbClr val="CCCCCC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sz="1200" b="0" dirty="0" err="1">
                <a:solidFill>
                  <a:srgbClr val="CE917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created_at</a:t>
            </a:r>
            <a:r>
              <a:rPr lang="en" sz="1200" b="0" dirty="0">
                <a:solidFill>
                  <a:srgbClr val="CE917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TIMESTAMP DEFAULT CURRENT_TIMESTAMP,</a:t>
            </a:r>
            <a:endParaRPr lang="en" sz="1200" b="0" dirty="0">
              <a:solidFill>
                <a:srgbClr val="CCCCCC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sz="1200" b="0" dirty="0">
                <a:solidFill>
                  <a:srgbClr val="CE917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FOREIGN KEY (</a:t>
            </a:r>
            <a:r>
              <a:rPr lang="en" sz="1200" b="0" dirty="0" err="1">
                <a:solidFill>
                  <a:srgbClr val="CE917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user_id</a:t>
            </a:r>
            <a:r>
              <a:rPr lang="en" sz="1200" b="0" dirty="0">
                <a:solidFill>
                  <a:srgbClr val="CE917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REFERENCES users (id)</a:t>
            </a:r>
            <a:endParaRPr lang="en" sz="1200" b="0" dirty="0">
              <a:solidFill>
                <a:srgbClr val="CCCCCC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sz="1200" b="0" dirty="0">
                <a:solidFill>
                  <a:srgbClr val="CE917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); """</a:t>
            </a:r>
            <a:endParaRPr lang="en" sz="1200" b="0" dirty="0">
              <a:solidFill>
                <a:srgbClr val="CCCCCC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" sz="12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sz="1200" b="0" dirty="0">
                <a:solidFill>
                  <a:srgbClr val="C586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try</a:t>
            </a:r>
            <a:r>
              <a:rPr lang="en" sz="12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" sz="1200" b="0" dirty="0">
                <a:solidFill>
                  <a:srgbClr val="9CDCF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cursor</a:t>
            </a:r>
            <a:r>
              <a:rPr lang="en" sz="12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200" b="0" dirty="0">
                <a:solidFill>
                  <a:srgbClr val="D4D4D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sz="12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200" b="0" dirty="0" err="1">
                <a:solidFill>
                  <a:srgbClr val="9CDCF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conn</a:t>
            </a:r>
            <a:r>
              <a:rPr lang="en" sz="1200" b="0" dirty="0" err="1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.cursor</a:t>
            </a:r>
            <a:r>
              <a:rPr lang="en" sz="12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" sz="1200" b="0" dirty="0" err="1">
                <a:solidFill>
                  <a:srgbClr val="9CDCF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cursor</a:t>
            </a:r>
            <a:r>
              <a:rPr lang="en" sz="1200" b="0" dirty="0" err="1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.execute</a:t>
            </a:r>
            <a:r>
              <a:rPr lang="en" sz="12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sz="1200" b="0" dirty="0" err="1">
                <a:solidFill>
                  <a:srgbClr val="9CDCF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sql_create_users_table</a:t>
            </a:r>
            <a:r>
              <a:rPr lang="en" sz="12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sz="1200" b="0" dirty="0" err="1">
                <a:solidFill>
                  <a:srgbClr val="9CDCF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cursor</a:t>
            </a:r>
            <a:r>
              <a:rPr lang="en" sz="1200" b="0" dirty="0" err="1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.execute</a:t>
            </a:r>
            <a:r>
              <a:rPr lang="en" sz="12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sz="1200" b="0" dirty="0" err="1">
                <a:solidFill>
                  <a:srgbClr val="9CDCF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sql_create_messages_table</a:t>
            </a:r>
            <a:r>
              <a:rPr lang="en" sz="12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sz="1200" b="0" dirty="0">
                <a:solidFill>
                  <a:srgbClr val="C586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except</a:t>
            </a:r>
            <a:r>
              <a:rPr lang="en" sz="12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200" b="0" dirty="0">
                <a:solidFill>
                  <a:srgbClr val="4EC9B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Exception</a:t>
            </a:r>
            <a:r>
              <a:rPr lang="en" sz="12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200" b="0" dirty="0">
                <a:solidFill>
                  <a:srgbClr val="C586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" sz="12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200" b="0" dirty="0">
                <a:solidFill>
                  <a:srgbClr val="9CDCF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" sz="12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" sz="1200" b="0" dirty="0">
                <a:solidFill>
                  <a:srgbClr val="DCDCA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en" sz="12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sz="1200" b="0" dirty="0">
                <a:solidFill>
                  <a:srgbClr val="569CD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" sz="1200" b="0" dirty="0">
                <a:solidFill>
                  <a:srgbClr val="CE917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ru-RU" sz="1200" b="0" dirty="0">
                <a:solidFill>
                  <a:srgbClr val="CE917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Ошибка при создании таблиц: </a:t>
            </a:r>
            <a:r>
              <a:rPr lang="ru-RU" sz="1200" b="0" dirty="0">
                <a:solidFill>
                  <a:srgbClr val="569CD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sz="1200" b="0" dirty="0">
                <a:solidFill>
                  <a:srgbClr val="9CDCF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" sz="1200" b="0" dirty="0">
                <a:solidFill>
                  <a:srgbClr val="569CD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" sz="1200" b="0" dirty="0">
                <a:solidFill>
                  <a:srgbClr val="CE917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" sz="12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br>
              <a:rPr lang="en" sz="12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sz="1200" b="0" dirty="0">
                <a:solidFill>
                  <a:srgbClr val="569CD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" sz="12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200" b="0" dirty="0" err="1">
                <a:solidFill>
                  <a:srgbClr val="DCDCA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add_user</a:t>
            </a:r>
            <a:r>
              <a:rPr lang="en" sz="12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sz="1200" b="0" dirty="0">
                <a:solidFill>
                  <a:srgbClr val="9CDCF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conn</a:t>
            </a:r>
            <a:r>
              <a:rPr lang="en" sz="12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sz="1200" b="0" dirty="0" err="1">
                <a:solidFill>
                  <a:srgbClr val="9CDCF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telegram_id</a:t>
            </a:r>
            <a:r>
              <a:rPr lang="en" sz="12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sz="1200" b="0" dirty="0">
                <a:solidFill>
                  <a:srgbClr val="9CDCF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username</a:t>
            </a:r>
            <a:r>
              <a:rPr lang="en" sz="12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r>
              <a:rPr lang="en" sz="1200" b="0" dirty="0">
                <a:solidFill>
                  <a:srgbClr val="CE917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"""</a:t>
            </a:r>
            <a:r>
              <a:rPr lang="ru-RU" sz="1200" b="0" dirty="0">
                <a:solidFill>
                  <a:srgbClr val="CE917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нового пользователя в базу данных."""</a:t>
            </a:r>
            <a:endParaRPr lang="ru-RU" sz="1200" b="0" dirty="0">
              <a:solidFill>
                <a:srgbClr val="CCCCCC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sz="1200" b="0" dirty="0" err="1">
                <a:solidFill>
                  <a:srgbClr val="9CDCF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" sz="12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200" b="0" dirty="0">
                <a:solidFill>
                  <a:srgbClr val="D4D4D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sz="12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200" b="0" dirty="0">
                <a:solidFill>
                  <a:srgbClr val="CE917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''' INSERT INTO users(</a:t>
            </a:r>
            <a:r>
              <a:rPr lang="en" sz="1200" b="0" dirty="0" err="1">
                <a:solidFill>
                  <a:srgbClr val="CE917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telegram_id</a:t>
            </a:r>
            <a:r>
              <a:rPr lang="en" sz="1200" b="0" dirty="0">
                <a:solidFill>
                  <a:srgbClr val="CE917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username)</a:t>
            </a:r>
            <a:endParaRPr lang="en" sz="1200" b="0" dirty="0">
              <a:solidFill>
                <a:srgbClr val="CCCCCC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sz="1200" b="0" dirty="0">
                <a:solidFill>
                  <a:srgbClr val="CE917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VALUES(?,?) '''</a:t>
            </a:r>
            <a:endParaRPr lang="en" sz="1200" b="0" dirty="0">
              <a:solidFill>
                <a:srgbClr val="CCCCCC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sz="1200" b="0" dirty="0">
                <a:solidFill>
                  <a:srgbClr val="9CDCF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cursor</a:t>
            </a:r>
            <a:r>
              <a:rPr lang="en" sz="12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200" b="0" dirty="0">
                <a:solidFill>
                  <a:srgbClr val="D4D4D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sz="12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200" b="0" dirty="0" err="1">
                <a:solidFill>
                  <a:srgbClr val="9CDCF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conn</a:t>
            </a:r>
            <a:r>
              <a:rPr lang="en" sz="1200" b="0" dirty="0" err="1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.cursor</a:t>
            </a:r>
            <a:r>
              <a:rPr lang="en" sz="12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" sz="1200" b="0" dirty="0" err="1">
                <a:solidFill>
                  <a:srgbClr val="9CDCF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cursor</a:t>
            </a:r>
            <a:r>
              <a:rPr lang="en" sz="1200" b="0" dirty="0" err="1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.execute</a:t>
            </a:r>
            <a:r>
              <a:rPr lang="en" sz="12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sz="1200" b="0" dirty="0" err="1">
                <a:solidFill>
                  <a:srgbClr val="9CDCF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" sz="12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(</a:t>
            </a:r>
            <a:r>
              <a:rPr lang="en" sz="1200" b="0" dirty="0" err="1">
                <a:solidFill>
                  <a:srgbClr val="9CDCF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telegram_id</a:t>
            </a:r>
            <a:r>
              <a:rPr lang="en" sz="12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sz="1200" b="0" dirty="0">
                <a:solidFill>
                  <a:srgbClr val="9CDCF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username</a:t>
            </a:r>
            <a:r>
              <a:rPr lang="en" sz="12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r>
              <a:rPr lang="en" sz="1200" b="0" dirty="0" err="1">
                <a:solidFill>
                  <a:srgbClr val="9CDCF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conn</a:t>
            </a:r>
            <a:r>
              <a:rPr lang="en" sz="1200" b="0" dirty="0" err="1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.commit</a:t>
            </a:r>
            <a:r>
              <a:rPr lang="en" sz="12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" sz="1200" b="0" dirty="0">
                <a:solidFill>
                  <a:srgbClr val="C586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" sz="12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200" b="0" dirty="0" err="1">
                <a:solidFill>
                  <a:srgbClr val="9CDCF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cursor</a:t>
            </a:r>
            <a:r>
              <a:rPr lang="en" sz="1200" b="0" dirty="0" err="1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.lastrowid</a:t>
            </a:r>
            <a:endParaRPr lang="en" sz="1200" b="0" dirty="0">
              <a:solidFill>
                <a:srgbClr val="CCCCCC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" sz="105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" sz="1050" b="0" dirty="0">
              <a:solidFill>
                <a:srgbClr val="CCCCCC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3F73A0-AD84-37CB-480E-4F5434C6CB55}"/>
              </a:ext>
            </a:extLst>
          </p:cNvPr>
          <p:cNvSpPr txBox="1"/>
          <p:nvPr/>
        </p:nvSpPr>
        <p:spPr>
          <a:xfrm>
            <a:off x="709809" y="457287"/>
            <a:ext cx="176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БД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63D5FB-561D-98EA-9926-B9075D556366}"/>
              </a:ext>
            </a:extLst>
          </p:cNvPr>
          <p:cNvSpPr txBox="1"/>
          <p:nvPr/>
        </p:nvSpPr>
        <p:spPr>
          <a:xfrm>
            <a:off x="8448195" y="446998"/>
            <a:ext cx="611539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400" b="0" dirty="0">
                <a:solidFill>
                  <a:srgbClr val="569CD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" sz="14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400" b="0" dirty="0" err="1">
                <a:solidFill>
                  <a:srgbClr val="DCDCA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add_message</a:t>
            </a:r>
            <a:r>
              <a:rPr lang="en" sz="14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sz="1400" b="0" dirty="0">
                <a:solidFill>
                  <a:srgbClr val="9CDCF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conn</a:t>
            </a:r>
            <a:r>
              <a:rPr lang="en" sz="14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sz="1400" b="0" dirty="0" err="1">
                <a:solidFill>
                  <a:srgbClr val="9CDCF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user_id</a:t>
            </a:r>
            <a:r>
              <a:rPr lang="en" sz="14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sz="1400" b="0" dirty="0">
                <a:solidFill>
                  <a:srgbClr val="9CDCF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message</a:t>
            </a:r>
            <a:r>
              <a:rPr lang="en" sz="14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r>
              <a:rPr lang="en" sz="1400" b="0" dirty="0">
                <a:solidFill>
                  <a:srgbClr val="CE917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"""</a:t>
            </a:r>
            <a:r>
              <a:rPr lang="ru-RU" sz="1400" b="0" dirty="0">
                <a:solidFill>
                  <a:srgbClr val="CE917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сообщения в базу данных."""</a:t>
            </a:r>
            <a:endParaRPr lang="ru-RU" sz="1400" b="0" dirty="0">
              <a:solidFill>
                <a:srgbClr val="CCCCCC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sz="1400" b="0" dirty="0" err="1">
                <a:solidFill>
                  <a:srgbClr val="9CDCF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" sz="14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400" b="0" dirty="0">
                <a:solidFill>
                  <a:srgbClr val="D4D4D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sz="14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400" b="0" dirty="0">
                <a:solidFill>
                  <a:srgbClr val="CE917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''' INSERT INTO messages(</a:t>
            </a:r>
            <a:r>
              <a:rPr lang="en" sz="1400" b="0" dirty="0" err="1">
                <a:solidFill>
                  <a:srgbClr val="CE917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user_id</a:t>
            </a:r>
            <a:r>
              <a:rPr lang="en" sz="1400" b="0" dirty="0">
                <a:solidFill>
                  <a:srgbClr val="CE917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message)</a:t>
            </a:r>
            <a:endParaRPr lang="en" sz="1400" b="0" dirty="0">
              <a:solidFill>
                <a:srgbClr val="CCCCCC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sz="1400" b="0" dirty="0">
                <a:solidFill>
                  <a:srgbClr val="CE917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VALUES(?,?) '''</a:t>
            </a:r>
            <a:endParaRPr lang="en" sz="1400" b="0" dirty="0">
              <a:solidFill>
                <a:srgbClr val="CCCCCC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sz="1400" b="0" dirty="0">
                <a:solidFill>
                  <a:srgbClr val="9CDCF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cursor</a:t>
            </a:r>
            <a:r>
              <a:rPr lang="en" sz="14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400" b="0" dirty="0">
                <a:solidFill>
                  <a:srgbClr val="D4D4D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sz="14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400" b="0" dirty="0" err="1">
                <a:solidFill>
                  <a:srgbClr val="9CDCF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conn</a:t>
            </a:r>
            <a:r>
              <a:rPr lang="en" sz="1400" b="0" dirty="0" err="1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.cursor</a:t>
            </a:r>
            <a:r>
              <a:rPr lang="en" sz="14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" sz="1400" b="0" dirty="0" err="1">
                <a:solidFill>
                  <a:srgbClr val="9CDCF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cursor</a:t>
            </a:r>
            <a:r>
              <a:rPr lang="en" sz="1400" b="0" dirty="0" err="1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.execute</a:t>
            </a:r>
            <a:r>
              <a:rPr lang="en" sz="14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sz="1400" b="0" dirty="0" err="1">
                <a:solidFill>
                  <a:srgbClr val="9CDCF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" sz="14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(</a:t>
            </a:r>
            <a:r>
              <a:rPr lang="en" sz="1400" b="0" dirty="0" err="1">
                <a:solidFill>
                  <a:srgbClr val="9CDCF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user_id</a:t>
            </a:r>
            <a:r>
              <a:rPr lang="en" sz="14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sz="1400" b="0" dirty="0">
                <a:solidFill>
                  <a:srgbClr val="9CDCF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message</a:t>
            </a:r>
            <a:r>
              <a:rPr lang="en" sz="14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r>
              <a:rPr lang="en" sz="1400" b="0" dirty="0" err="1">
                <a:solidFill>
                  <a:srgbClr val="9CDCF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conn</a:t>
            </a:r>
            <a:r>
              <a:rPr lang="en" sz="1400" b="0" dirty="0" err="1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.commit</a:t>
            </a:r>
            <a:r>
              <a:rPr lang="en" sz="14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" sz="1400" b="0" dirty="0">
                <a:solidFill>
                  <a:srgbClr val="C586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" sz="14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400" b="0" dirty="0" err="1">
                <a:solidFill>
                  <a:srgbClr val="9CDCF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cursor</a:t>
            </a:r>
            <a:r>
              <a:rPr lang="en" sz="1400" b="0" dirty="0" err="1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.lastrowid</a:t>
            </a:r>
            <a:endParaRPr lang="en" sz="1400" b="0" dirty="0">
              <a:solidFill>
                <a:srgbClr val="CCCCCC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" sz="14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sz="1400" b="0" dirty="0">
                <a:solidFill>
                  <a:srgbClr val="569CD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" sz="14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400" b="0" dirty="0" err="1">
                <a:solidFill>
                  <a:srgbClr val="DCDCA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get_user</a:t>
            </a:r>
            <a:r>
              <a:rPr lang="en" sz="14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sz="1400" b="0" dirty="0">
                <a:solidFill>
                  <a:srgbClr val="9CDCF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conn</a:t>
            </a:r>
            <a:r>
              <a:rPr lang="en" sz="14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sz="1400" b="0" dirty="0" err="1">
                <a:solidFill>
                  <a:srgbClr val="9CDCF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telegram_id</a:t>
            </a:r>
            <a:r>
              <a:rPr lang="en" sz="14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r>
              <a:rPr lang="en" sz="1400" b="0" dirty="0">
                <a:solidFill>
                  <a:srgbClr val="CE917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"""</a:t>
            </a:r>
            <a:r>
              <a:rPr lang="ru-RU" sz="1400" b="0" dirty="0">
                <a:solidFill>
                  <a:srgbClr val="CE917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Получение пользователя по его </a:t>
            </a:r>
            <a:r>
              <a:rPr lang="en" sz="1400" b="0" dirty="0">
                <a:solidFill>
                  <a:srgbClr val="CE917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Telegram ID."""</a:t>
            </a:r>
            <a:endParaRPr lang="en" sz="1400" b="0" dirty="0">
              <a:solidFill>
                <a:srgbClr val="CCCCCC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sz="1400" b="0" dirty="0">
                <a:solidFill>
                  <a:srgbClr val="9CDCF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cursor</a:t>
            </a:r>
            <a:r>
              <a:rPr lang="en" sz="14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400" b="0" dirty="0">
                <a:solidFill>
                  <a:srgbClr val="D4D4D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sz="14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400" b="0" dirty="0" err="1">
                <a:solidFill>
                  <a:srgbClr val="9CDCF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conn</a:t>
            </a:r>
            <a:r>
              <a:rPr lang="en" sz="1400" b="0" dirty="0" err="1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.cursor</a:t>
            </a:r>
            <a:r>
              <a:rPr lang="en" sz="14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" sz="1400" b="0" dirty="0" err="1">
                <a:solidFill>
                  <a:srgbClr val="9CDCF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cursor</a:t>
            </a:r>
            <a:r>
              <a:rPr lang="en" sz="1400" b="0" dirty="0" err="1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.execute</a:t>
            </a:r>
            <a:r>
              <a:rPr lang="en" sz="14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sz="1400" b="0" dirty="0">
                <a:solidFill>
                  <a:srgbClr val="CE917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"SELECT * FROM users WHERE </a:t>
            </a:r>
            <a:r>
              <a:rPr lang="en" sz="1400" b="0" dirty="0" err="1">
                <a:solidFill>
                  <a:srgbClr val="CE917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telegram_id</a:t>
            </a:r>
            <a:r>
              <a:rPr lang="en" sz="1400" b="0" dirty="0">
                <a:solidFill>
                  <a:srgbClr val="CE917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=?"</a:t>
            </a:r>
            <a:r>
              <a:rPr lang="en" sz="14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(</a:t>
            </a:r>
            <a:r>
              <a:rPr lang="en" sz="1400" b="0" dirty="0" err="1">
                <a:solidFill>
                  <a:srgbClr val="9CDCF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telegram_id</a:t>
            </a:r>
            <a:r>
              <a:rPr lang="en" sz="14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,))</a:t>
            </a:r>
          </a:p>
          <a:p>
            <a:r>
              <a:rPr lang="en" sz="1400" b="0" dirty="0">
                <a:solidFill>
                  <a:srgbClr val="C586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" sz="14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400" b="0" dirty="0" err="1">
                <a:solidFill>
                  <a:srgbClr val="9CDCF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cursor</a:t>
            </a:r>
            <a:r>
              <a:rPr lang="en" sz="1400" b="0" dirty="0" err="1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.fetchone</a:t>
            </a:r>
            <a:r>
              <a:rPr lang="en" sz="14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br>
              <a:rPr lang="en" sz="14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sz="1400" b="0" dirty="0">
                <a:solidFill>
                  <a:srgbClr val="569CD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" sz="14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400" b="0" dirty="0" err="1">
                <a:solidFill>
                  <a:srgbClr val="DCDCA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close_connection</a:t>
            </a:r>
            <a:r>
              <a:rPr lang="en" sz="14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sz="1400" b="0" dirty="0">
                <a:solidFill>
                  <a:srgbClr val="9CDCF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conn</a:t>
            </a:r>
            <a:r>
              <a:rPr lang="en" sz="14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r>
              <a:rPr lang="en" sz="1400" b="0" dirty="0">
                <a:solidFill>
                  <a:srgbClr val="CE917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"""</a:t>
            </a:r>
            <a:r>
              <a:rPr lang="ru-RU" sz="1400" b="0" dirty="0">
                <a:solidFill>
                  <a:srgbClr val="CE917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Закрытие соединения с базой данных."""</a:t>
            </a:r>
            <a:endParaRPr lang="ru-RU" sz="1400" b="0" dirty="0">
              <a:solidFill>
                <a:srgbClr val="CCCCCC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sz="1400" b="0" dirty="0" err="1">
                <a:solidFill>
                  <a:srgbClr val="9CDCF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conn</a:t>
            </a:r>
            <a:r>
              <a:rPr lang="en" sz="1400" b="0" dirty="0" err="1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.close</a:t>
            </a:r>
            <a:r>
              <a:rPr lang="en" sz="1400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507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0AC65F-B0F0-5DD6-2CBD-6B886D945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554" y="1622909"/>
            <a:ext cx="5263719" cy="41051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B75EE8-D7E4-FA5A-3F0C-DFE3FA7A40FC}"/>
              </a:ext>
            </a:extLst>
          </p:cNvPr>
          <p:cNvSpPr txBox="1"/>
          <p:nvPr/>
        </p:nvSpPr>
        <p:spPr>
          <a:xfrm>
            <a:off x="1369554" y="573436"/>
            <a:ext cx="12514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Схема</a:t>
            </a:r>
          </a:p>
        </p:txBody>
      </p:sp>
    </p:spTree>
    <p:extLst>
      <p:ext uri="{BB962C8B-B14F-4D97-AF65-F5344CB8AC3E}">
        <p14:creationId xmlns:p14="http://schemas.microsoft.com/office/powerpoint/2010/main" val="1274292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Заключение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PsyNoteBot - инновационный инструмент для самопознания и улучшения эмоционального состояния. Он помогает анализировать эмоции, фиксировать значимые моменты и работать над личностным развитием.</a:t>
            </a:r>
            <a:endParaRPr lang="en-US" sz="175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8F8A626-1061-445C-9E5A-A2AF50658572}"/>
              </a:ext>
            </a:extLst>
          </p:cNvPr>
          <p:cNvSpPr/>
          <p:nvPr/>
        </p:nvSpPr>
        <p:spPr>
          <a:xfrm>
            <a:off x="12885362" y="7747969"/>
            <a:ext cx="1682217" cy="396835"/>
          </a:xfrm>
          <a:prstGeom prst="rect">
            <a:avLst/>
          </a:prstGeom>
          <a:solidFill>
            <a:srgbClr val="FFFCF5"/>
          </a:solidFill>
          <a:ln>
            <a:solidFill>
              <a:srgbClr val="FFFC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7B75EE8-D7E4-FA5A-3F0C-DFE3FA7A40FC}"/>
              </a:ext>
            </a:extLst>
          </p:cNvPr>
          <p:cNvSpPr txBox="1"/>
          <p:nvPr/>
        </p:nvSpPr>
        <p:spPr>
          <a:xfrm>
            <a:off x="833970" y="1281322"/>
            <a:ext cx="3422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Мельников</a:t>
            </a:r>
            <a:r>
              <a:rPr lang="ru-RU" sz="2000" dirty="0"/>
              <a:t> </a:t>
            </a:r>
            <a:r>
              <a:rPr lang="ru-RU" sz="2400" dirty="0"/>
              <a:t>Владислав</a:t>
            </a:r>
            <a:r>
              <a:rPr lang="ru-RU" sz="2000" dirty="0"/>
              <a:t> </a:t>
            </a:r>
          </a:p>
          <a:p>
            <a:endParaRPr lang="ru-RU" sz="2400" dirty="0"/>
          </a:p>
          <a:p>
            <a:r>
              <a:rPr lang="en-US" sz="2400" dirty="0"/>
              <a:t>Data scientist </a:t>
            </a:r>
            <a:endParaRPr lang="ru-RU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D08D7F-E698-4A83-8637-16493B51297D}"/>
              </a:ext>
            </a:extLst>
          </p:cNvPr>
          <p:cNvSpPr txBox="1"/>
          <p:nvPr/>
        </p:nvSpPr>
        <p:spPr>
          <a:xfrm>
            <a:off x="5361300" y="1244368"/>
            <a:ext cx="390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/>
              <a:t>Маматкодиров</a:t>
            </a:r>
            <a:r>
              <a:rPr lang="ru-RU" sz="2400" dirty="0"/>
              <a:t>  </a:t>
            </a:r>
            <a:r>
              <a:rPr lang="ru-RU" sz="2400" dirty="0" err="1"/>
              <a:t>Бахриддин</a:t>
            </a:r>
            <a:endParaRPr lang="ru-RU" sz="2400" dirty="0"/>
          </a:p>
          <a:p>
            <a:endParaRPr lang="ru-RU" sz="2400" dirty="0"/>
          </a:p>
          <a:p>
            <a:r>
              <a:rPr lang="en-US" sz="2400" dirty="0"/>
              <a:t>Data scientist 2</a:t>
            </a:r>
            <a:endParaRPr lang="ru-RU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6370DC-B274-4394-AA9D-36815881415C}"/>
              </a:ext>
            </a:extLst>
          </p:cNvPr>
          <p:cNvSpPr txBox="1"/>
          <p:nvPr/>
        </p:nvSpPr>
        <p:spPr>
          <a:xfrm>
            <a:off x="833970" y="3653135"/>
            <a:ext cx="33091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/>
              <a:t>Ёкубжонов</a:t>
            </a:r>
            <a:r>
              <a:rPr lang="ru-RU" sz="2400" dirty="0"/>
              <a:t> </a:t>
            </a:r>
            <a:r>
              <a:rPr lang="ru-RU" sz="2400" dirty="0" err="1"/>
              <a:t>Орибжон</a:t>
            </a:r>
            <a:endParaRPr lang="ru-RU" sz="2400" dirty="0"/>
          </a:p>
          <a:p>
            <a:endParaRPr lang="ru-RU" sz="2400" dirty="0"/>
          </a:p>
          <a:p>
            <a:r>
              <a:rPr lang="en-US" sz="2400" dirty="0"/>
              <a:t>Data Engineer </a:t>
            </a:r>
            <a:endParaRPr lang="ru-RU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B44B85-DE91-46D8-96F8-6086C0FA1C34}"/>
              </a:ext>
            </a:extLst>
          </p:cNvPr>
          <p:cNvSpPr txBox="1"/>
          <p:nvPr/>
        </p:nvSpPr>
        <p:spPr>
          <a:xfrm>
            <a:off x="5740834" y="3653135"/>
            <a:ext cx="2887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Воронков Илья </a:t>
            </a:r>
          </a:p>
          <a:p>
            <a:endParaRPr lang="ru-RU" sz="2400" dirty="0"/>
          </a:p>
          <a:p>
            <a:r>
              <a:rPr lang="en-US" sz="2400" dirty="0"/>
              <a:t>ML Engineer</a:t>
            </a:r>
          </a:p>
        </p:txBody>
      </p:sp>
    </p:spTree>
    <p:extLst>
      <p:ext uri="{BB962C8B-B14F-4D97-AF65-F5344CB8AC3E}">
        <p14:creationId xmlns:p14="http://schemas.microsoft.com/office/powerpoint/2010/main" val="3627304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42586"/>
            <a:ext cx="61320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Актуальность проекта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46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6455569" y="3031688"/>
            <a:ext cx="15954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Стресс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437096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Современный ритм жизни вызывает эмоциональные перегрузки и стресс.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946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9" name="Text 6"/>
          <p:cNvSpPr/>
          <p:nvPr/>
        </p:nvSpPr>
        <p:spPr>
          <a:xfrm>
            <a:off x="10332363" y="3031688"/>
            <a:ext cx="18919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Самоанализ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43709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Необходимость самоанализа для повышения осознанности и управления эмоциями.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3706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3" name="Text 10"/>
          <p:cNvSpPr/>
          <p:nvPr/>
        </p:nvSpPr>
        <p:spPr>
          <a:xfrm>
            <a:off x="6439733" y="5455682"/>
            <a:ext cx="19121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Психоанализ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8610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Психоаналитический подход помогает глубже понять причины чувств и реакций.</a:t>
            </a:r>
            <a:endParaRPr lang="en-US" sz="1750" dirty="0"/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9FA8D7A2-7622-42AA-96E7-22D2F72208D3}"/>
              </a:ext>
            </a:extLst>
          </p:cNvPr>
          <p:cNvSpPr/>
          <p:nvPr/>
        </p:nvSpPr>
        <p:spPr>
          <a:xfrm>
            <a:off x="12885362" y="7747969"/>
            <a:ext cx="1682217" cy="396835"/>
          </a:xfrm>
          <a:prstGeom prst="rect">
            <a:avLst/>
          </a:prstGeom>
          <a:solidFill>
            <a:srgbClr val="FFFCF5"/>
          </a:solidFill>
          <a:ln>
            <a:solidFill>
              <a:srgbClr val="FFFC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6151"/>
            <a:ext cx="75032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Цели и задачи PsyNoteBot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1685092"/>
            <a:ext cx="30480" cy="5908238"/>
          </a:xfrm>
          <a:prstGeom prst="roundRect">
            <a:avLst>
              <a:gd name="adj" fmla="val 111628"/>
            </a:avLst>
          </a:prstGeom>
          <a:solidFill>
            <a:srgbClr val="D9D4C9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2180153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9D4C9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19402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7" name="Text 4"/>
          <p:cNvSpPr/>
          <p:nvPr/>
        </p:nvSpPr>
        <p:spPr>
          <a:xfrm>
            <a:off x="1054179" y="2025253"/>
            <a:ext cx="15954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1911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Сбор заметок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2402324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Хранение личных записей пользователей.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3713917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9D4C9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347400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2" name="Text 9"/>
          <p:cNvSpPr/>
          <p:nvPr/>
        </p:nvSpPr>
        <p:spPr>
          <a:xfrm>
            <a:off x="1039297" y="3559016"/>
            <a:ext cx="18919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Анализ эмоций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3936087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Поддержка анализа эмоций и подсознательных реакций.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5247680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9D4C9"/>
          </a:solidFill>
          <a:ln/>
        </p:spPr>
      </p:sp>
      <p:sp>
        <p:nvSpPr>
          <p:cNvPr id="16" name="Shape 13"/>
          <p:cNvSpPr/>
          <p:nvPr/>
        </p:nvSpPr>
        <p:spPr>
          <a:xfrm>
            <a:off x="878800" y="50077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7" name="Text 14"/>
          <p:cNvSpPr/>
          <p:nvPr/>
        </p:nvSpPr>
        <p:spPr>
          <a:xfrm>
            <a:off x="1038344" y="5092779"/>
            <a:ext cx="19121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381488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Рекомендации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381488" y="5469850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Предоставление советов для дальнейшего самоанализа.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1358622" y="6781443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9D4C9"/>
          </a:solidFill>
          <a:ln/>
        </p:spPr>
      </p:sp>
      <p:sp>
        <p:nvSpPr>
          <p:cNvPr id="21" name="Shape 18"/>
          <p:cNvSpPr/>
          <p:nvPr/>
        </p:nvSpPr>
        <p:spPr>
          <a:xfrm>
            <a:off x="878800" y="65415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22" name="Text 19"/>
          <p:cNvSpPr/>
          <p:nvPr/>
        </p:nvSpPr>
        <p:spPr>
          <a:xfrm>
            <a:off x="1024414" y="6626543"/>
            <a:ext cx="21907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4</a:t>
            </a:r>
            <a:endParaRPr lang="en-US" sz="2650" dirty="0"/>
          </a:p>
        </p:txBody>
      </p:sp>
      <p:sp>
        <p:nvSpPr>
          <p:cNvPr id="23" name="Text 20"/>
          <p:cNvSpPr/>
          <p:nvPr/>
        </p:nvSpPr>
        <p:spPr>
          <a:xfrm>
            <a:off x="2381488" y="6513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Визуализация</a:t>
            </a:r>
            <a:endParaRPr lang="en-US" sz="2200" dirty="0"/>
          </a:p>
        </p:txBody>
      </p:sp>
      <p:sp>
        <p:nvSpPr>
          <p:cNvPr id="24" name="Text 21"/>
          <p:cNvSpPr/>
          <p:nvPr/>
        </p:nvSpPr>
        <p:spPr>
          <a:xfrm>
            <a:off x="2381488" y="7003613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Отображение динамики эмоционального состояния.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8512" y="551736"/>
            <a:ext cx="7739777" cy="1253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Основные функции PsyNoteBot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512" y="2106573"/>
            <a:ext cx="501491" cy="5014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88512" y="2808684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Безопасность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188512" y="3242429"/>
            <a:ext cx="773977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Обеспечение конфиденциальности и безопасности данных.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512" y="4165283"/>
            <a:ext cx="501491" cy="50149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88512" y="4867394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Заметки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6188512" y="5301139"/>
            <a:ext cx="773977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Создание и хранение заметок, структурирование по дате и категории.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8512" y="6223992"/>
            <a:ext cx="501491" cy="50149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88512" y="6926104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Статистика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188512" y="7359848"/>
            <a:ext cx="773977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Визуализация изменений эмоционального состояния с течением времени.</a:t>
            </a:r>
            <a:endParaRPr lang="en-US" sz="1550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26BBBC54-FB8E-4000-B9E5-65C107EB7FF5}"/>
              </a:ext>
            </a:extLst>
          </p:cNvPr>
          <p:cNvSpPr/>
          <p:nvPr/>
        </p:nvSpPr>
        <p:spPr>
          <a:xfrm>
            <a:off x="12885362" y="7747969"/>
            <a:ext cx="1682217" cy="396835"/>
          </a:xfrm>
          <a:prstGeom prst="rect">
            <a:avLst/>
          </a:prstGeom>
          <a:solidFill>
            <a:srgbClr val="FFFCF5"/>
          </a:solidFill>
          <a:ln>
            <a:solidFill>
              <a:srgbClr val="FFFC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61456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Технологический стек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Telegram Bot API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Для интеграции бота в Телеграм.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Python и NLP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Для обработки данных и анализа текста.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База данных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MySQL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для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хранения заметок и историй пользователей.</a:t>
            </a:r>
            <a:endParaRPr lang="en-US" sz="1750"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EEA6248-0E27-4992-8FAA-CC1C5688B8BD}"/>
              </a:ext>
            </a:extLst>
          </p:cNvPr>
          <p:cNvSpPr/>
          <p:nvPr/>
        </p:nvSpPr>
        <p:spPr>
          <a:xfrm>
            <a:off x="12885362" y="7747969"/>
            <a:ext cx="1682217" cy="396835"/>
          </a:xfrm>
          <a:prstGeom prst="rect">
            <a:avLst/>
          </a:prstGeom>
          <a:solidFill>
            <a:srgbClr val="FFFCF5"/>
          </a:solidFill>
          <a:ln>
            <a:solidFill>
              <a:srgbClr val="FFFC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4526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Пользовательский</a:t>
            </a: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 </a:t>
            </a:r>
            <a:r>
              <a:rPr lang="en-US" sz="4450" dirty="0" err="1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интерфейс</a:t>
            </a:r>
            <a:r>
              <a:rPr lang="ru-RU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     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10401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Чат-интерфейс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927634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Простой и интуитивный интерфейс в Телеграм.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210401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F3EEE3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Команды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927634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Поддержка команд для навигации и управления ботом.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07067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F3EEE3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3338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Визуализация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824299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Результаты анализа отображаются в удобной форме (графики, ключевые слова).</a:t>
            </a:r>
            <a:endParaRPr lang="en-US" sz="175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73C9C76-0DD3-4A19-9D97-B8274F50B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330" y="0"/>
            <a:ext cx="6280070" cy="82295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594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Примеры работы PsyNoteBot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4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Заметка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128" y="301835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Пользователь пишет о тревоге на работе.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Анализ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128" y="4785479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Бот определяет эмоцию и возможные причины.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607504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Рекомендация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1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Бот предлагает обратить внимание на реакцию на авторитетные фигуры.</a:t>
            </a:r>
            <a:endParaRPr lang="en-US" sz="1700" dirty="0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A4CE7FE8-EE32-4196-AF21-8491EE2946EF}"/>
              </a:ext>
            </a:extLst>
          </p:cNvPr>
          <p:cNvSpPr/>
          <p:nvPr/>
        </p:nvSpPr>
        <p:spPr>
          <a:xfrm>
            <a:off x="12885362" y="7747969"/>
            <a:ext cx="1682217" cy="396835"/>
          </a:xfrm>
          <a:prstGeom prst="rect">
            <a:avLst/>
          </a:prstGeom>
          <a:solidFill>
            <a:srgbClr val="FFFCF5"/>
          </a:solidFill>
          <a:ln>
            <a:solidFill>
              <a:srgbClr val="FFFC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01E6B8A-EBB5-4A39-BDA4-99AF293463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0"/>
            <a:ext cx="476391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11109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Преимущества PsyNoteBot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239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6455569" y="3208973"/>
            <a:ext cx="15954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123962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Конфиденциальность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96871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Данные пользователей не передаются третьим лицам.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1239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9" name="Text 6"/>
          <p:cNvSpPr/>
          <p:nvPr/>
        </p:nvSpPr>
        <p:spPr>
          <a:xfrm>
            <a:off x="10332363" y="3208973"/>
            <a:ext cx="18919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1239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Доступность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614380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Для использования достаточно мессенджера Телеграм.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1850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3" name="Text 10"/>
          <p:cNvSpPr/>
          <p:nvPr/>
        </p:nvSpPr>
        <p:spPr>
          <a:xfrm>
            <a:off x="6439733" y="5270063"/>
            <a:ext cx="19121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185053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Индивидуальный подход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029801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Анализ основан на персональных записях и паттернах.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0171867" y="51850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7" name="Text 14"/>
          <p:cNvSpPr/>
          <p:nvPr/>
        </p:nvSpPr>
        <p:spPr>
          <a:xfrm>
            <a:off x="10317480" y="5270063"/>
            <a:ext cx="21907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0908983" y="5185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Осознанность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0908983" y="5675471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Помогает лучше понимать и контролировать эмоциональные реакции.</a:t>
            </a:r>
            <a:endParaRPr lang="en-US" sz="1750" dirty="0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1EEA3937-447B-4D3B-82CE-9C6EA6759DAE}"/>
              </a:ext>
            </a:extLst>
          </p:cNvPr>
          <p:cNvSpPr/>
          <p:nvPr/>
        </p:nvSpPr>
        <p:spPr>
          <a:xfrm>
            <a:off x="12885362" y="7747969"/>
            <a:ext cx="1682217" cy="396835"/>
          </a:xfrm>
          <a:prstGeom prst="rect">
            <a:avLst/>
          </a:prstGeom>
          <a:solidFill>
            <a:srgbClr val="FFFCF5"/>
          </a:solidFill>
          <a:ln>
            <a:solidFill>
              <a:srgbClr val="FFFC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CA6B1D0-D3E6-4655-8D86-1ECC64132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58534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</TotalTime>
  <Words>1440</Words>
  <Application>Microsoft Office PowerPoint</Application>
  <PresentationFormat>Произвольный</PresentationFormat>
  <Paragraphs>232</Paragraphs>
  <Slides>16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4" baseType="lpstr">
      <vt:lpstr>Arial</vt:lpstr>
      <vt:lpstr>Times New Roman</vt:lpstr>
      <vt:lpstr>MuseoModerno Medium</vt:lpstr>
      <vt:lpstr>Source Sans Pro</vt:lpstr>
      <vt:lpstr>Calibri Light</vt:lpstr>
      <vt:lpstr>Calibri</vt:lpstr>
      <vt:lpstr>Menlo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Запись на приём индивидуальной встречи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Орибжон Ёкубжанов</cp:lastModifiedBy>
  <cp:revision>21</cp:revision>
  <dcterms:created xsi:type="dcterms:W3CDTF">2024-10-28T11:10:19Z</dcterms:created>
  <dcterms:modified xsi:type="dcterms:W3CDTF">2025-01-20T01:37:53Z</dcterms:modified>
</cp:coreProperties>
</file>